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«Место ввода цитаты».</a:t>
            </a:r>
          </a:p>
        </p:txBody>
      </p:sp>
      <p:sp>
        <p:nvSpPr>
          <p:cNvPr id="9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Вид на пляж и море с песчаной дюны, покрытой травой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ид на пляж и море с песчаной дюны, покрытой травой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Текст заголовка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Цапля, низко летящая над пляжем с коротким забором на переднем плане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Текст заголовка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Уровень текста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есчаная тропа между двух холмов, ведущая к океану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Уровень текста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есчаная тропа между двух холмов, ведущая к океану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Цапля, низко летящая над пляжем с коротким забором на переднем плане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Вид на пляж и море с песчаной дюны, покрытой травой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Relationship Id="rId5" Type="http://schemas.openxmlformats.org/officeDocument/2006/relationships/image" Target="../media/image9.tif"/><Relationship Id="rId6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Запутанность термина SSR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Запутанность термина SSR</a:t>
            </a:r>
          </a:p>
          <a:p>
            <a:pPr/>
            <a:r>
              <a:t>(server side rendering)</a:t>
            </a:r>
          </a:p>
        </p:txBody>
      </p:sp>
      <p:sp>
        <p:nvSpPr>
          <p:cNvPr id="120" name="Буренков Анатолий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29292"/>
                </a:solidFill>
              </a:defRPr>
            </a:lvl1pPr>
          </a:lstStyle>
          <a:p>
            <a:pPr/>
            <a:r>
              <a:t>Буренков Анатолий</a:t>
            </a:r>
          </a:p>
        </p:txBody>
      </p:sp>
      <p:pic>
        <p:nvPicPr>
          <p:cNvPr id="12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0" t="36254" r="0" b="36254"/>
          <a:stretch>
            <a:fillRect/>
          </a:stretch>
        </p:blipFill>
        <p:spPr>
          <a:xfrm>
            <a:off x="15783796" y="8080940"/>
            <a:ext cx="7137778" cy="1962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Особенности SP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Особенности SPA</a:t>
            </a:r>
          </a:p>
        </p:txBody>
      </p:sp>
      <p:sp>
        <p:nvSpPr>
          <p:cNvPr id="154" name="Один HTML докумен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Один HTML документ</a:t>
            </a:r>
          </a:p>
          <a:p>
            <a:pPr/>
            <a:r>
              <a:t>Минимальный набор ПО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</a:t>
            </a:r>
            <a:r>
              <a:t>(не считая АПИ)</a:t>
            </a:r>
          </a:p>
          <a:p>
            <a:pPr/>
            <a:r>
              <a:t>Сложная бизнес логика</a:t>
            </a:r>
          </a:p>
          <a:p>
            <a:pPr/>
            <a:r>
              <a:t>Просто обновлять контент (через АПИ)</a:t>
            </a:r>
          </a:p>
          <a:p>
            <a:pPr/>
            <a:r>
              <a:t>Просто (или не очень)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9146" y="272928"/>
            <a:ext cx="14125708" cy="13170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HTML SPA приложения"/>
          <p:cNvSpPr txBox="1"/>
          <p:nvPr>
            <p:ph type="title"/>
          </p:nvPr>
        </p:nvSpPr>
        <p:spPr>
          <a:xfrm>
            <a:off x="635000" y="112395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HTML SPA приложения</a:t>
            </a:r>
          </a:p>
        </p:txBody>
      </p:sp>
      <p:pic>
        <p:nvPicPr>
          <p:cNvPr id="15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622" y="102821"/>
            <a:ext cx="19560756" cy="1162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SR"/>
          <p:cNvSpPr txBox="1"/>
          <p:nvPr>
            <p:ph type="title"/>
          </p:nvPr>
        </p:nvSpPr>
        <p:spPr>
          <a:xfrm>
            <a:off x="635000" y="112395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SSR</a:t>
            </a:r>
          </a:p>
        </p:txBody>
      </p:sp>
      <p:pic>
        <p:nvPicPr>
          <p:cNvPr id="162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2168" y="616116"/>
            <a:ext cx="9039664" cy="1008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SR в React"/>
          <p:cNvSpPr txBox="1"/>
          <p:nvPr>
            <p:ph type="title"/>
          </p:nvPr>
        </p:nvSpPr>
        <p:spPr>
          <a:xfrm>
            <a:off x="635000" y="112395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SSR в React</a:t>
            </a:r>
          </a:p>
        </p:txBody>
      </p:sp>
      <p:pic>
        <p:nvPicPr>
          <p:cNvPr id="16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8487" y="434576"/>
            <a:ext cx="17947026" cy="10661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Вывод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Вывод: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Вид на пляж и море с песчаной дюны, покрытой травой" descr="Вид на пляж и море с песчаной дюны, покрытой травой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2500" r="0" b="1250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Навигация"/>
          <p:cNvSpPr txBox="1"/>
          <p:nvPr>
            <p:ph type="title"/>
          </p:nvPr>
        </p:nvSpPr>
        <p:spPr>
          <a:xfrm>
            <a:off x="635000" y="112395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Навигация</a:t>
            </a:r>
          </a:p>
        </p:txBody>
      </p:sp>
      <p:pic>
        <p:nvPicPr>
          <p:cNvPr id="124" name="dnsTwo.png" descr="dnsTw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2893" y="346326"/>
            <a:ext cx="18975969" cy="105791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431800" dist="156851" dir="5400000">
              <a:srgbClr val="000000">
                <a:alpha val="17696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Снимок экрана 2022-08-03 в 21.52.43.png" descr="Снимок экрана 2022-08-03 в 21.52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6800" y="1003300"/>
            <a:ext cx="19710400" cy="1170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HTML"/>
          <p:cNvSpPr txBox="1"/>
          <p:nvPr>
            <p:ph type="title"/>
          </p:nvPr>
        </p:nvSpPr>
        <p:spPr>
          <a:xfrm>
            <a:off x="635000" y="112395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HTML</a:t>
            </a:r>
          </a:p>
        </p:txBody>
      </p:sp>
      <p:pic>
        <p:nvPicPr>
          <p:cNvPr id="12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4103" y="68591"/>
            <a:ext cx="19535794" cy="11618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Статический VS Динамический сайт"/>
          <p:cNvSpPr txBox="1"/>
          <p:nvPr>
            <p:ph type="title"/>
          </p:nvPr>
        </p:nvSpPr>
        <p:spPr>
          <a:xfrm>
            <a:off x="635000" y="11239500"/>
            <a:ext cx="23114000" cy="2006600"/>
          </a:xfrm>
          <a:prstGeom prst="rect">
            <a:avLst/>
          </a:prstGeom>
        </p:spPr>
        <p:txBody>
          <a:bodyPr/>
          <a:lstStyle>
            <a:lvl1pPr defTabSz="742950">
              <a:defRPr sz="10080"/>
            </a:lvl1pPr>
          </a:lstStyle>
          <a:p>
            <a:pPr/>
            <a:r>
              <a:t>Статический VS Динамический сайт</a:t>
            </a:r>
          </a:p>
        </p:txBody>
      </p:sp>
      <p:pic>
        <p:nvPicPr>
          <p:cNvPr id="132" name="tg_image_1705798334.jpg" descr="tg_image_17057983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958" y="363011"/>
            <a:ext cx="20318084" cy="1066699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431800" dist="156851" dir="5400000">
              <a:srgbClr val="000000">
                <a:alpha val="17696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Особенности статичного сайт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2479">
              <a:defRPr sz="10752"/>
            </a:lvl1pPr>
          </a:lstStyle>
          <a:p>
            <a:pPr/>
            <a:r>
              <a:t>Особенности статичного сайта</a:t>
            </a:r>
          </a:p>
        </p:txBody>
      </p:sp>
      <p:sp>
        <p:nvSpPr>
          <p:cNvPr id="135" name="Набор HTML документов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Набор HTML документов</a:t>
            </a:r>
          </a:p>
          <a:p>
            <a:pPr/>
            <a:r>
              <a:t>Минимальный набор ПО (web server)</a:t>
            </a:r>
          </a:p>
          <a:p>
            <a:pPr/>
            <a:r>
              <a:t>Без сложной бизнес логики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*</a:t>
            </a:r>
          </a:p>
          <a:p>
            <a:pPr/>
            <a:r>
              <a:t>Сложно обновлять контент</a:t>
            </a:r>
          </a:p>
          <a:p>
            <a:pPr/>
            <a:r>
              <a:t>Просто</a:t>
            </a:r>
          </a:p>
        </p:txBody>
      </p:sp>
      <p:pic>
        <p:nvPicPr>
          <p:cNvPr id="13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80224" y="4174632"/>
            <a:ext cx="6389694" cy="6389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Особенности динамичного сайт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34694">
              <a:defRPr sz="9968"/>
            </a:lvl1pPr>
          </a:lstStyle>
          <a:p>
            <a:pPr/>
            <a:r>
              <a:t>Особенности динамичного сайта</a:t>
            </a:r>
          </a:p>
        </p:txBody>
      </p:sp>
      <p:sp>
        <p:nvSpPr>
          <p:cNvPr id="139" name="Веб приложение…"/>
          <p:cNvSpPr txBox="1"/>
          <p:nvPr>
            <p:ph type="body" idx="1"/>
          </p:nvPr>
        </p:nvSpPr>
        <p:spPr>
          <a:xfrm>
            <a:off x="1689100" y="3098800"/>
            <a:ext cx="21005800" cy="9296400"/>
          </a:xfrm>
          <a:prstGeom prst="rect">
            <a:avLst/>
          </a:prstGeom>
        </p:spPr>
        <p:txBody>
          <a:bodyPr/>
          <a:lstStyle/>
          <a:p>
            <a:pPr lvl="1"/>
            <a:r>
              <a:t>Веб приложение</a:t>
            </a:r>
          </a:p>
          <a:p>
            <a:pPr lvl="1"/>
            <a:r>
              <a:t>Много ПО (web server, language, CMS, DB…)</a:t>
            </a:r>
          </a:p>
          <a:p>
            <a:pPr lvl="1"/>
            <a:r>
              <a:t>Сложная бизнес логика</a:t>
            </a:r>
          </a:p>
          <a:p>
            <a:pPr lvl="1"/>
            <a:r>
              <a:t>Просто обновлять контент</a:t>
            </a:r>
          </a:p>
          <a:p>
            <a:pPr lvl="1"/>
            <a:r>
              <a:t>Сложно</a:t>
            </a:r>
          </a:p>
        </p:txBody>
      </p:sp>
      <p:pic>
        <p:nvPicPr>
          <p:cNvPr id="14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59884" y="3024294"/>
            <a:ext cx="6063790" cy="317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04278" y="6581989"/>
            <a:ext cx="3175001" cy="317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86481" y="10139684"/>
            <a:ext cx="8410597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5849" y="519585"/>
            <a:ext cx="15796128" cy="12676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1522" y="334248"/>
            <a:ext cx="4893944" cy="1957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48055" y="3326038"/>
            <a:ext cx="3000879" cy="3000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43494" y="7361130"/>
            <a:ext cx="3810001" cy="2371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Изображение" descr="Изображение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84744" y="11218004"/>
            <a:ext cx="4127501" cy="177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ingle Page Application (SPA)"/>
          <p:cNvSpPr txBox="1"/>
          <p:nvPr>
            <p:ph type="title"/>
          </p:nvPr>
        </p:nvSpPr>
        <p:spPr>
          <a:xfrm>
            <a:off x="635000" y="112395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Single Page Application (SPA)</a:t>
            </a:r>
          </a:p>
        </p:txBody>
      </p:sp>
      <p:pic>
        <p:nvPicPr>
          <p:cNvPr id="151" name="tg_image_3435895733 (1).jpg" descr="tg_image_3435895733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6996" y="165100"/>
            <a:ext cx="20150008" cy="1079916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431800" dist="156851" dir="5400000">
              <a:srgbClr val="000000">
                <a:alpha val="17696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