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y="5143500" cx="9144000"/>
  <p:notesSz cx="6858000" cy="9144000"/>
  <p:embeddedFontLst>
    <p:embeddedFont>
      <p:font typeface="Amatic SC"/>
      <p:regular r:id="rId31"/>
      <p:bold r:id="rId32"/>
    </p:embeddedFont>
    <p:embeddedFont>
      <p:font typeface="Montserrat"/>
      <p:regular r:id="rId33"/>
      <p:bold r:id="rId34"/>
      <p:italic r:id="rId35"/>
      <p:boldItalic r:id="rId36"/>
    </p:embeddedFont>
    <p:embeddedFont>
      <p:font typeface="Source Code Pro"/>
      <p:regular r:id="rId37"/>
      <p:bold r:id="rId38"/>
      <p:italic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SourceCodePro-bold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AmaticSC-regular.fntdata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Montserrat-regular.fntdata"/><Relationship Id="rId10" Type="http://schemas.openxmlformats.org/officeDocument/2006/relationships/slide" Target="slides/slide5.xml"/><Relationship Id="rId32" Type="http://schemas.openxmlformats.org/officeDocument/2006/relationships/font" Target="fonts/AmaticSC-bold.fntdata"/><Relationship Id="rId13" Type="http://schemas.openxmlformats.org/officeDocument/2006/relationships/slide" Target="slides/slide8.xml"/><Relationship Id="rId35" Type="http://schemas.openxmlformats.org/officeDocument/2006/relationships/font" Target="fonts/Montserrat-italic.fntdata"/><Relationship Id="rId12" Type="http://schemas.openxmlformats.org/officeDocument/2006/relationships/slide" Target="slides/slide7.xml"/><Relationship Id="rId34" Type="http://schemas.openxmlformats.org/officeDocument/2006/relationships/font" Target="fonts/Montserrat-bold.fntdata"/><Relationship Id="rId15" Type="http://schemas.openxmlformats.org/officeDocument/2006/relationships/slide" Target="slides/slide10.xml"/><Relationship Id="rId37" Type="http://schemas.openxmlformats.org/officeDocument/2006/relationships/font" Target="fonts/SourceCodePro-regular.fntdata"/><Relationship Id="rId14" Type="http://schemas.openxmlformats.org/officeDocument/2006/relationships/slide" Target="slides/slide9.xml"/><Relationship Id="rId36" Type="http://schemas.openxmlformats.org/officeDocument/2006/relationships/font" Target="fonts/Montserrat-boldItalic.fntdata"/><Relationship Id="rId17" Type="http://schemas.openxmlformats.org/officeDocument/2006/relationships/slide" Target="slides/slide12.xml"/><Relationship Id="rId39" Type="http://schemas.openxmlformats.org/officeDocument/2006/relationships/font" Target="fonts/SourceCodePro-italic.fntdata"/><Relationship Id="rId16" Type="http://schemas.openxmlformats.org/officeDocument/2006/relationships/slide" Target="slides/slide11.xml"/><Relationship Id="rId38" Type="http://schemas.openxmlformats.org/officeDocument/2006/relationships/font" Target="fonts/SourceCodePro-bold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c6f59039d_0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c6f59039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2d41064d5a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12d41064d5a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2d41064d5a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2d41064d5a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2d41064d5a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12d41064d5a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2d41064d5a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2d41064d5a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2d41064d5a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12d41064d5a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2d41064d5a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2d41064d5a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2d41064d5a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2d41064d5a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2d41064d5a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2d41064d5a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2d41064d5a_0_1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2d41064d5a_0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2d41064d5a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12d41064d5a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c6f59039d_0_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c6f59039d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c6f59039d_0_2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c6f59039d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2f51099fb0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12f51099fb0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2f51099fb0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2f51099fb0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2f51099fb0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12f51099fb0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2f51099fb0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12f51099fb0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2f51099fb0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12f51099fb0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c6f59039d_0_1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c6f59039d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c6f59039d_0_1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c6f59039d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2d41064d5a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12d41064d5a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c6f59039d_0_2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c6f59039d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2d41064d5a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2d41064d5a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2d41064d5a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2d41064d5a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2d41064d5a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12d41064d5a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4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b="1" sz="24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beach-day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ru.wikipedia.org/wiki/%D0%9C%D0%B0%D0%BD%D0%B4%D0%B5%D0%BB%D1%8C%D0%B1%D1%80%D0%BE%D1%82,_%D0%91%D0%B5%D0%BD%D1%83%D0%B0" TargetMode="External"/><Relationship Id="rId4" Type="http://schemas.openxmlformats.org/officeDocument/2006/relationships/hyperlink" Target="https://ru.wikipedia.org/wiki/%D0%9A%D0%BE%D0%BC%D0%BF%D0%BB%D0%B5%D0%BA%D1%81%D0%BD%D0%B0%D1%8F_%D0%BF%D0%BB%D0%BE%D1%81%D0%BA%D0%BE%D1%81%D1%82%D1%8C" TargetMode="External"/><Relationship Id="rId5" Type="http://schemas.openxmlformats.org/officeDocument/2006/relationships/hyperlink" Target="https://ru.wikipedia.org/wiki/%D0%A0%D0%B5%D0%BA%D1%83%D1%80%D1%80%D0%B5%D0%BD%D1%82%D0%BD%D0%B0%D1%8F_%D1%84%D0%BE%D1%80%D0%BC%D1%83%D0%BB%D0%B0" TargetMode="External"/><Relationship Id="rId6" Type="http://schemas.openxmlformats.org/officeDocument/2006/relationships/image" Target="../media/image27.png"/><Relationship Id="rId7" Type="http://schemas.openxmlformats.org/officeDocument/2006/relationships/image" Target="../media/image3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jpg"/><Relationship Id="rId4" Type="http://schemas.openxmlformats.org/officeDocument/2006/relationships/image" Target="../media/image3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4.png"/><Relationship Id="rId4" Type="http://schemas.openxmlformats.org/officeDocument/2006/relationships/hyperlink" Target="https://y4thxd.csb.app/" TargetMode="External"/><Relationship Id="rId5" Type="http://schemas.openxmlformats.org/officeDocument/2006/relationships/hyperlink" Target="https://zxpv7.csb.app/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hyperlink" Target="https://github.com/pmndrs/drei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github.com/pavelpave/FPS-GAME-3D" TargetMode="External"/><Relationship Id="rId4" Type="http://schemas.openxmlformats.org/officeDocument/2006/relationships/image" Target="../media/image3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6.gif"/><Relationship Id="rId4" Type="http://schemas.openxmlformats.org/officeDocument/2006/relationships/image" Target="../media/image38.gif"/><Relationship Id="rId5" Type="http://schemas.openxmlformats.org/officeDocument/2006/relationships/image" Target="../media/image3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github.com/mrdoob/three.js/" TargetMode="External"/><Relationship Id="rId4" Type="http://schemas.openxmlformats.org/officeDocument/2006/relationships/hyperlink" Target="https://github.com/kripken/ammo.js/" TargetMode="External"/><Relationship Id="rId5" Type="http://schemas.openxmlformats.org/officeDocument/2006/relationships/hyperlink" Target="https://github.com/bulletphysics/bullet3" TargetMode="External"/><Relationship Id="rId6" Type="http://schemas.openxmlformats.org/officeDocument/2006/relationships/hyperlink" Target="https://pmndrs.github.io/cannon-es/examples/performance" TargetMode="External"/><Relationship Id="rId7" Type="http://schemas.openxmlformats.org/officeDocument/2006/relationships/image" Target="../media/image28.png"/><Relationship Id="rId8" Type="http://schemas.openxmlformats.org/officeDocument/2006/relationships/image" Target="../media/image3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gif"/><Relationship Id="rId4" Type="http://schemas.openxmlformats.org/officeDocument/2006/relationships/image" Target="../media/image4.png"/><Relationship Id="rId5" Type="http://schemas.openxmlformats.org/officeDocument/2006/relationships/image" Target="../media/image6.png"/><Relationship Id="rId6" Type="http://schemas.openxmlformats.org/officeDocument/2006/relationships/image" Target="../media/image19.png"/><Relationship Id="rId7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ru.wikipedia.org/wiki/%D0%9F%D1%80%D0%BE%D0%B3%D1%80%D0%B0%D0%BC%D0%BC%D0%B8%D1%80%D0%BE%D0%B2%D0%B0%D0%BD%D0%B8%D0%B5" TargetMode="External"/><Relationship Id="rId4" Type="http://schemas.openxmlformats.org/officeDocument/2006/relationships/hyperlink" Target="https://ru.wikipedia.org/wiki/%D0%A8%D0%B5%D0%B9%D0%B4%D0%B5%D1%80" TargetMode="External"/><Relationship Id="rId5" Type="http://schemas.openxmlformats.org/officeDocument/2006/relationships/hyperlink" Target="https://ru.wikipedia.org/wiki/%D0%A0%D0%B0%D1%81%D1%82%D0%B5%D1%80%D0%B8%D0%B7%D0%B0%D1%86%D0%B8%D1%8F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5" Type="http://schemas.openxmlformats.org/officeDocument/2006/relationships/image" Target="../media/image15.png"/><Relationship Id="rId6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3.png"/><Relationship Id="rId5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>
            <p:ph type="ctrTitle"/>
          </p:nvPr>
        </p:nvSpPr>
        <p:spPr>
          <a:xfrm>
            <a:off x="223025" y="722700"/>
            <a:ext cx="8520600" cy="269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Разработка VR-игры в Web</a:t>
            </a:r>
            <a:endParaRPr/>
          </a:p>
        </p:txBody>
      </p:sp>
      <p:sp>
        <p:nvSpPr>
          <p:cNvPr id="57" name="Google Shape;57;p13"/>
          <p:cNvSpPr txBox="1"/>
          <p:nvPr>
            <p:ph idx="1" type="subTitle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ВЕСНА</a:t>
            </a:r>
            <a:r>
              <a:rPr lang="ru"/>
              <a:t>-2022</a:t>
            </a:r>
            <a:endParaRPr/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375" y="162400"/>
            <a:ext cx="17145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2"/>
          <p:cNvSpPr txBox="1"/>
          <p:nvPr>
            <p:ph type="title"/>
          </p:nvPr>
        </p:nvSpPr>
        <p:spPr>
          <a:xfrm>
            <a:off x="3168000" y="273425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PIPELINE</a:t>
            </a:r>
            <a:endParaRPr/>
          </a:p>
        </p:txBody>
      </p:sp>
      <p:pic>
        <p:nvPicPr>
          <p:cNvPr id="139" name="Google Shape;13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9250" y="1176225"/>
            <a:ext cx="5719501" cy="3269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3"/>
          <p:cNvSpPr txBox="1"/>
          <p:nvPr>
            <p:ph type="title"/>
          </p:nvPr>
        </p:nvSpPr>
        <p:spPr>
          <a:xfrm>
            <a:off x="410400" y="12025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Простой пример </a:t>
            </a:r>
            <a:endParaRPr/>
          </a:p>
        </p:txBody>
      </p:sp>
      <p:pic>
        <p:nvPicPr>
          <p:cNvPr id="145" name="Google Shape;14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400" y="996100"/>
            <a:ext cx="6005781" cy="38095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6" name="Google Shape;146;p23"/>
          <p:cNvCxnSpPr/>
          <p:nvPr/>
        </p:nvCxnSpPr>
        <p:spPr>
          <a:xfrm>
            <a:off x="2612050" y="1023875"/>
            <a:ext cx="4031100" cy="8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7" name="Google Shape;147;p23"/>
          <p:cNvSpPr txBox="1"/>
          <p:nvPr/>
        </p:nvSpPr>
        <p:spPr>
          <a:xfrm>
            <a:off x="6691375" y="827825"/>
            <a:ext cx="22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Source Code Pro"/>
                <a:ea typeface="Source Code Pro"/>
                <a:cs typeface="Source Code Pro"/>
                <a:sym typeface="Source Code Pro"/>
              </a:rPr>
              <a:t>переменные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cxnSp>
        <p:nvCxnSpPr>
          <p:cNvPr id="148" name="Google Shape;148;p23"/>
          <p:cNvCxnSpPr/>
          <p:nvPr/>
        </p:nvCxnSpPr>
        <p:spPr>
          <a:xfrm flipH="1" rot="10800000">
            <a:off x="2434700" y="2821625"/>
            <a:ext cx="4176000" cy="8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9" name="Google Shape;149;p23"/>
          <p:cNvSpPr txBox="1"/>
          <p:nvPr/>
        </p:nvSpPr>
        <p:spPr>
          <a:xfrm>
            <a:off x="6635050" y="2614750"/>
            <a:ext cx="1846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Source Code Pro"/>
                <a:ea typeface="Source Code Pro"/>
                <a:cs typeface="Source Code Pro"/>
                <a:sym typeface="Source Code Pro"/>
              </a:rPr>
              <a:t>константы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cxnSp>
        <p:nvCxnSpPr>
          <p:cNvPr id="150" name="Google Shape;150;p23"/>
          <p:cNvCxnSpPr>
            <a:endCxn id="151" idx="1"/>
          </p:cNvCxnSpPr>
          <p:nvPr/>
        </p:nvCxnSpPr>
        <p:spPr>
          <a:xfrm flipH="1" rot="10800000">
            <a:off x="1205275" y="4174475"/>
            <a:ext cx="5744100" cy="36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1" name="Google Shape;151;p23"/>
          <p:cNvSpPr txBox="1"/>
          <p:nvPr/>
        </p:nvSpPr>
        <p:spPr>
          <a:xfrm>
            <a:off x="6949375" y="3974375"/>
            <a:ext cx="1846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Source Code Pro"/>
                <a:ea typeface="Source Code Pro"/>
                <a:cs typeface="Source Code Pro"/>
                <a:sym typeface="Source Code Pro"/>
              </a:rPr>
              <a:t>точка входа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cxnSp>
        <p:nvCxnSpPr>
          <p:cNvPr id="152" name="Google Shape;152;p23"/>
          <p:cNvCxnSpPr/>
          <p:nvPr/>
        </p:nvCxnSpPr>
        <p:spPr>
          <a:xfrm flipH="1" rot="10800000">
            <a:off x="1322150" y="3732625"/>
            <a:ext cx="5506200" cy="8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3" name="Google Shape;153;p23"/>
          <p:cNvSpPr txBox="1"/>
          <p:nvPr/>
        </p:nvSpPr>
        <p:spPr>
          <a:xfrm>
            <a:off x="6828475" y="3536575"/>
            <a:ext cx="2088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Source Code Pro"/>
                <a:ea typeface="Source Code Pro"/>
                <a:cs typeface="Source Code Pro"/>
                <a:sym typeface="Source Code Pro"/>
              </a:rPr>
              <a:t>основной алгоритм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cxnSp>
        <p:nvCxnSpPr>
          <p:cNvPr id="154" name="Google Shape;154;p23"/>
          <p:cNvCxnSpPr>
            <a:endCxn id="155" idx="1"/>
          </p:cNvCxnSpPr>
          <p:nvPr/>
        </p:nvCxnSpPr>
        <p:spPr>
          <a:xfrm flipH="1" rot="10800000">
            <a:off x="1402750" y="3180375"/>
            <a:ext cx="5232300" cy="200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5" name="Google Shape;155;p23"/>
          <p:cNvSpPr txBox="1"/>
          <p:nvPr/>
        </p:nvSpPr>
        <p:spPr>
          <a:xfrm>
            <a:off x="6635050" y="2980275"/>
            <a:ext cx="1685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Source Code Pro"/>
                <a:ea typeface="Source Code Pro"/>
                <a:cs typeface="Source Code Pro"/>
                <a:sym typeface="Source Code Pro"/>
              </a:rPr>
              <a:t>утилиты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cxnSp>
        <p:nvCxnSpPr>
          <p:cNvPr id="156" name="Google Shape;156;p23"/>
          <p:cNvCxnSpPr>
            <a:endCxn id="155" idx="1"/>
          </p:cNvCxnSpPr>
          <p:nvPr/>
        </p:nvCxnSpPr>
        <p:spPr>
          <a:xfrm>
            <a:off x="1088350" y="2982975"/>
            <a:ext cx="5546700" cy="197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4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РЕЗУЛЬТАТ</a:t>
            </a:r>
            <a:endParaRPr/>
          </a:p>
        </p:txBody>
      </p:sp>
      <p:sp>
        <p:nvSpPr>
          <p:cNvPr id="162" name="Google Shape;162;p24"/>
          <p:cNvSpPr txBox="1"/>
          <p:nvPr>
            <p:ph idx="1" type="body"/>
          </p:nvPr>
        </p:nvSpPr>
        <p:spPr>
          <a:xfrm>
            <a:off x="311700" y="1389600"/>
            <a:ext cx="2808000" cy="163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05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Мно́жество </a:t>
            </a:r>
            <a:r>
              <a:rPr b="1" lang="ru" sz="1050">
                <a:solidFill>
                  <a:srgbClr val="0645AD"/>
                </a:solidFill>
                <a:highlight>
                  <a:srgbClr val="FFFFFF"/>
                </a:highlight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Мандельбро́та</a:t>
            </a:r>
            <a:r>
              <a:rPr lang="ru" sz="105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— это множество таких точек </a:t>
            </a:r>
            <a:r>
              <a:rPr b="1" i="1" lang="ru" sz="105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ru" sz="105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на </a:t>
            </a:r>
            <a:r>
              <a:rPr lang="ru" sz="1050">
                <a:solidFill>
                  <a:srgbClr val="0645AD"/>
                </a:solidFill>
                <a:highlight>
                  <a:srgbClr val="FFFFFF"/>
                </a:highlight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комплексной плоскости</a:t>
            </a:r>
            <a:r>
              <a:rPr lang="ru" sz="105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, для которых </a:t>
            </a:r>
            <a:r>
              <a:rPr lang="ru" sz="1050">
                <a:solidFill>
                  <a:srgbClr val="0645AD"/>
                </a:solidFill>
                <a:highlight>
                  <a:srgbClr val="FFFFFF"/>
                </a:highlight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рекуррентное соотношение</a:t>
            </a:r>
            <a:r>
              <a:rPr lang="ru" sz="105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endParaRPr sz="105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задаёт ограниченную последовательность.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63" name="Google Shape;163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87789" y="765312"/>
            <a:ext cx="5656209" cy="3179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5800" y="2181194"/>
            <a:ext cx="2359850" cy="34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5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THREEJS</a:t>
            </a:r>
            <a:endParaRPr/>
          </a:p>
        </p:txBody>
      </p:sp>
      <p:pic>
        <p:nvPicPr>
          <p:cNvPr id="170" name="Google Shape;17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7450" y="555588"/>
            <a:ext cx="7010400" cy="218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5"/>
          <p:cNvPicPr preferRelativeResize="0"/>
          <p:nvPr/>
        </p:nvPicPr>
        <p:blipFill rotWithShape="1">
          <a:blip r:embed="rId4">
            <a:alphaModFix/>
          </a:blip>
          <a:srcRect b="0" l="0" r="4789" t="0"/>
          <a:stretch/>
        </p:blipFill>
        <p:spPr>
          <a:xfrm>
            <a:off x="1747450" y="2911425"/>
            <a:ext cx="7010401" cy="180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6"/>
          <p:cNvSpPr txBox="1"/>
          <p:nvPr>
            <p:ph type="title"/>
          </p:nvPr>
        </p:nvSpPr>
        <p:spPr>
          <a:xfrm>
            <a:off x="481900" y="207775"/>
            <a:ext cx="83694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Как бы нам с вами объединить то что мы любим</a:t>
            </a:r>
            <a:endParaRPr/>
          </a:p>
        </p:txBody>
      </p:sp>
      <p:pic>
        <p:nvPicPr>
          <p:cNvPr id="177" name="Google Shape;17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0850" y="1911235"/>
            <a:ext cx="4403151" cy="2201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1575" y="1688038"/>
            <a:ext cx="2381250" cy="264795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6"/>
          <p:cNvSpPr/>
          <p:nvPr/>
        </p:nvSpPr>
        <p:spPr>
          <a:xfrm>
            <a:off x="3500550" y="2257225"/>
            <a:ext cx="1561500" cy="1509600"/>
          </a:xfrm>
          <a:prstGeom prst="mathPlus">
            <a:avLst>
              <a:gd fmla="val 23520" name="adj1"/>
            </a:avLst>
          </a:prstGeom>
          <a:gradFill>
            <a:gsLst>
              <a:gs pos="0">
                <a:schemeClr val="dk2"/>
              </a:gs>
              <a:gs pos="100000">
                <a:srgbClr val="4A86E8"/>
              </a:gs>
            </a:gsLst>
            <a:lin ang="2700006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7"/>
          <p:cNvSpPr txBox="1"/>
          <p:nvPr>
            <p:ph type="title"/>
          </p:nvPr>
        </p:nvSpPr>
        <p:spPr>
          <a:xfrm>
            <a:off x="282100" y="333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Очевидные минусы</a:t>
            </a:r>
            <a:endParaRPr/>
          </a:p>
        </p:txBody>
      </p:sp>
      <p:pic>
        <p:nvPicPr>
          <p:cNvPr id="185" name="Google Shape;18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0100" y="381825"/>
            <a:ext cx="5749099" cy="4477175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7"/>
          <p:cNvSpPr txBox="1"/>
          <p:nvPr/>
        </p:nvSpPr>
        <p:spPr>
          <a:xfrm>
            <a:off x="185900" y="1345500"/>
            <a:ext cx="2774400" cy="3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Source Code Pro"/>
              <a:buChar char="●"/>
            </a:pPr>
            <a:r>
              <a:rPr lang="ru">
                <a:latin typeface="Source Code Pro"/>
                <a:ea typeface="Source Code Pro"/>
                <a:cs typeface="Source Code Pro"/>
                <a:sym typeface="Source Code Pro"/>
              </a:rPr>
              <a:t>императивность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Source Code Pro"/>
              <a:buChar char="●"/>
            </a:pPr>
            <a:r>
              <a:rPr lang="ru">
                <a:latin typeface="Source Code Pro"/>
                <a:ea typeface="Source Code Pro"/>
                <a:cs typeface="Source Code Pro"/>
                <a:sym typeface="Source Code Pro"/>
              </a:rPr>
              <a:t>проблемы с памятью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Source Code Pro"/>
              <a:buChar char="●"/>
            </a:pPr>
            <a:r>
              <a:rPr lang="ru">
                <a:latin typeface="Source Code Pro"/>
                <a:ea typeface="Source Code Pro"/>
                <a:cs typeface="Source Code Pro"/>
                <a:sym typeface="Source Code Pro"/>
              </a:rPr>
              <a:t>сомнительные конструкции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Source Code Pro"/>
              <a:buChar char="●"/>
            </a:pPr>
            <a:r>
              <a:rPr lang="ru">
                <a:latin typeface="Source Code Pro"/>
                <a:ea typeface="Source Code Pro"/>
                <a:cs typeface="Source Code Pro"/>
                <a:sym typeface="Source Code Pro"/>
              </a:rPr>
              <a:t>сложности с поддержкой кодовой базы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Source Code Pro"/>
              <a:buChar char="●"/>
            </a:pPr>
            <a:r>
              <a:rPr lang="ru">
                <a:latin typeface="Source Code Pro"/>
                <a:ea typeface="Source Code Pro"/>
                <a:cs typeface="Source Code Pro"/>
                <a:sym typeface="Source Code Pro"/>
              </a:rPr>
              <a:t>отсутствие необходимой экосистемы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8"/>
          <p:cNvSpPr txBox="1"/>
          <p:nvPr>
            <p:ph type="title"/>
          </p:nvPr>
        </p:nvSpPr>
        <p:spPr>
          <a:xfrm>
            <a:off x="316075" y="648825"/>
            <a:ext cx="2808000" cy="890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Менее очевидные плюсы</a:t>
            </a:r>
            <a:endParaRPr/>
          </a:p>
        </p:txBody>
      </p:sp>
      <p:pic>
        <p:nvPicPr>
          <p:cNvPr id="192" name="Google Shape;19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2125" y="333163"/>
            <a:ext cx="5749099" cy="4477175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8"/>
          <p:cNvSpPr txBox="1"/>
          <p:nvPr/>
        </p:nvSpPr>
        <p:spPr>
          <a:xfrm>
            <a:off x="316075" y="2134375"/>
            <a:ext cx="27744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Source Code Pro"/>
              <a:buChar char="●"/>
            </a:pPr>
            <a:r>
              <a:rPr lang="ru">
                <a:latin typeface="Source Code Pro"/>
                <a:ea typeface="Source Code Pro"/>
                <a:cs typeface="Source Code Pro"/>
                <a:sym typeface="Source Code Pro"/>
              </a:rPr>
              <a:t>отсутствие работы с setState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Source Code Pro"/>
              <a:buChar char="●"/>
            </a:pPr>
            <a:r>
              <a:rPr lang="ru">
                <a:latin typeface="Source Code Pro"/>
                <a:ea typeface="Source Code Pro"/>
                <a:cs typeface="Source Code Pro"/>
                <a:sym typeface="Source Code Pro"/>
              </a:rPr>
              <a:t>возможность построение привычной структуры JSX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Source Code Pro"/>
              <a:buChar char="●"/>
            </a:pPr>
            <a:r>
              <a:rPr lang="ru">
                <a:latin typeface="Source Code Pro"/>
                <a:ea typeface="Source Code Pro"/>
                <a:cs typeface="Source Code Pro"/>
                <a:sym typeface="Source Code Pro"/>
              </a:rPr>
              <a:t>скорость работы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9"/>
          <p:cNvSpPr txBox="1"/>
          <p:nvPr>
            <p:ph type="title"/>
          </p:nvPr>
        </p:nvSpPr>
        <p:spPr>
          <a:xfrm>
            <a:off x="696525" y="799825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REACT-THREE-FIBER</a:t>
            </a:r>
            <a:endParaRPr/>
          </a:p>
        </p:txBody>
      </p:sp>
      <p:sp>
        <p:nvSpPr>
          <p:cNvPr id="199" name="Google Shape;199;p2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latin typeface="Amatic SC"/>
                <a:ea typeface="Amatic SC"/>
                <a:cs typeface="Amatic SC"/>
                <a:sym typeface="Amatic SC"/>
              </a:rPr>
              <a:t>это выглядит гораздо интереснее</a:t>
            </a:r>
            <a:endParaRPr sz="3600"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200" name="Google Shape;20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8025" y="115375"/>
            <a:ext cx="442979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0"/>
          <p:cNvSpPr txBox="1"/>
          <p:nvPr>
            <p:ph type="title"/>
          </p:nvPr>
        </p:nvSpPr>
        <p:spPr>
          <a:xfrm>
            <a:off x="763150" y="318800"/>
            <a:ext cx="51723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ДОЛГОЖДАННАЯ ЭКОСИСТЕМА</a:t>
            </a:r>
            <a:endParaRPr/>
          </a:p>
        </p:txBody>
      </p:sp>
      <p:sp>
        <p:nvSpPr>
          <p:cNvPr id="206" name="Google Shape;206;p30"/>
          <p:cNvSpPr txBox="1"/>
          <p:nvPr>
            <p:ph idx="1" type="body"/>
          </p:nvPr>
        </p:nvSpPr>
        <p:spPr>
          <a:xfrm>
            <a:off x="185900" y="1456850"/>
            <a:ext cx="6867000" cy="248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</a:pPr>
            <a:r>
              <a:rPr b="1" lang="ru" sz="1000" u="sng">
                <a:latin typeface="Courier New"/>
                <a:ea typeface="Courier New"/>
                <a:cs typeface="Courier New"/>
                <a:sym typeface="Courier New"/>
              </a:rPr>
              <a:t>@react-three/gltfjsx</a:t>
            </a:r>
            <a:r>
              <a:rPr b="1" lang="ru" sz="1000">
                <a:latin typeface="Courier New"/>
                <a:ea typeface="Courier New"/>
                <a:cs typeface="Courier New"/>
                <a:sym typeface="Courier New"/>
              </a:rPr>
              <a:t> – turns GLTFs into JSX components</a:t>
            </a:r>
            <a:endParaRPr b="1" sz="1000">
              <a:latin typeface="Courier New"/>
              <a:ea typeface="Courier New"/>
              <a:cs typeface="Courier New"/>
              <a:sym typeface="Courier New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</a:pPr>
            <a:r>
              <a:rPr b="1" lang="ru" sz="1000" u="sng">
                <a:latin typeface="Courier New"/>
                <a:ea typeface="Courier New"/>
                <a:cs typeface="Courier New"/>
                <a:sym typeface="Courier New"/>
              </a:rPr>
              <a:t>@react-three/drei</a:t>
            </a:r>
            <a:r>
              <a:rPr b="1" lang="ru" sz="1000">
                <a:latin typeface="Courier New"/>
                <a:ea typeface="Courier New"/>
                <a:cs typeface="Courier New"/>
                <a:sym typeface="Courier New"/>
              </a:rPr>
              <a:t> – useful helpers for react-three-fiber</a:t>
            </a:r>
            <a:endParaRPr b="1" sz="1000">
              <a:latin typeface="Courier New"/>
              <a:ea typeface="Courier New"/>
              <a:cs typeface="Courier New"/>
              <a:sym typeface="Courier New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</a:pPr>
            <a:r>
              <a:rPr b="1" lang="ru" sz="1000" u="sng">
                <a:latin typeface="Courier New"/>
                <a:ea typeface="Courier New"/>
                <a:cs typeface="Courier New"/>
                <a:sym typeface="Courier New"/>
              </a:rPr>
              <a:t>@react-three/postprocessing</a:t>
            </a:r>
            <a:r>
              <a:rPr b="1" lang="ru" sz="1000">
                <a:latin typeface="Courier New"/>
                <a:ea typeface="Courier New"/>
                <a:cs typeface="Courier New"/>
                <a:sym typeface="Courier New"/>
              </a:rPr>
              <a:t> – post-processing effects</a:t>
            </a:r>
            <a:endParaRPr b="1" sz="1000">
              <a:latin typeface="Courier New"/>
              <a:ea typeface="Courier New"/>
              <a:cs typeface="Courier New"/>
              <a:sym typeface="Courier New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</a:pPr>
            <a:r>
              <a:rPr b="1" lang="ru" sz="1000">
                <a:latin typeface="Courier New"/>
                <a:ea typeface="Courier New"/>
                <a:cs typeface="Courier New"/>
                <a:sym typeface="Courier New"/>
              </a:rPr>
              <a:t>@react-three/flex – flexbox for react-three-fiber</a:t>
            </a:r>
            <a:endParaRPr b="1" sz="1000">
              <a:latin typeface="Courier New"/>
              <a:ea typeface="Courier New"/>
              <a:cs typeface="Courier New"/>
              <a:sym typeface="Courier New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</a:pPr>
            <a:r>
              <a:rPr b="1" lang="ru" sz="1000" u="sng">
                <a:latin typeface="Courier New"/>
                <a:ea typeface="Courier New"/>
                <a:cs typeface="Courier New"/>
                <a:sym typeface="Courier New"/>
              </a:rPr>
              <a:t>@react-three/xr</a:t>
            </a:r>
            <a:r>
              <a:rPr b="1" lang="ru" sz="1000">
                <a:latin typeface="Courier New"/>
                <a:ea typeface="Courier New"/>
                <a:cs typeface="Courier New"/>
                <a:sym typeface="Courier New"/>
              </a:rPr>
              <a:t> – VR/AR controllers and events</a:t>
            </a:r>
            <a:endParaRPr b="1" sz="1000">
              <a:latin typeface="Courier New"/>
              <a:ea typeface="Courier New"/>
              <a:cs typeface="Courier New"/>
              <a:sym typeface="Courier New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</a:pPr>
            <a:r>
              <a:rPr b="1" lang="ru" sz="1000" u="sng">
                <a:latin typeface="Courier New"/>
                <a:ea typeface="Courier New"/>
                <a:cs typeface="Courier New"/>
                <a:sym typeface="Courier New"/>
              </a:rPr>
              <a:t>@react-three/cannon</a:t>
            </a:r>
            <a:r>
              <a:rPr b="1" lang="ru" sz="1000">
                <a:latin typeface="Courier New"/>
                <a:ea typeface="Courier New"/>
                <a:cs typeface="Courier New"/>
                <a:sym typeface="Courier New"/>
              </a:rPr>
              <a:t> – physics based hooks</a:t>
            </a:r>
            <a:endParaRPr b="1" sz="1000">
              <a:latin typeface="Courier New"/>
              <a:ea typeface="Courier New"/>
              <a:cs typeface="Courier New"/>
              <a:sym typeface="Courier New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</a:pPr>
            <a:r>
              <a:rPr b="1" lang="ru" sz="1000" u="sng">
                <a:latin typeface="Courier New"/>
                <a:ea typeface="Courier New"/>
                <a:cs typeface="Courier New"/>
                <a:sym typeface="Courier New"/>
              </a:rPr>
              <a:t>zustand</a:t>
            </a:r>
            <a:r>
              <a:rPr b="1" lang="ru" sz="1000">
                <a:latin typeface="Courier New"/>
                <a:ea typeface="Courier New"/>
                <a:cs typeface="Courier New"/>
                <a:sym typeface="Courier New"/>
              </a:rPr>
              <a:t> – state management</a:t>
            </a:r>
            <a:endParaRPr b="1" sz="1000">
              <a:latin typeface="Courier New"/>
              <a:ea typeface="Courier New"/>
              <a:cs typeface="Courier New"/>
              <a:sym typeface="Courier New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</a:pPr>
            <a:r>
              <a:rPr b="1" lang="ru" sz="1000">
                <a:latin typeface="Courier New"/>
                <a:ea typeface="Courier New"/>
                <a:cs typeface="Courier New"/>
                <a:sym typeface="Courier New"/>
              </a:rPr>
              <a:t>react-spring – a spring-physics-based animation library</a:t>
            </a:r>
            <a:endParaRPr b="1" sz="1000">
              <a:latin typeface="Courier New"/>
              <a:ea typeface="Courier New"/>
              <a:cs typeface="Courier New"/>
              <a:sym typeface="Courier New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</a:pPr>
            <a:r>
              <a:rPr b="1" lang="ru" sz="1000">
                <a:latin typeface="Courier New"/>
                <a:ea typeface="Courier New"/>
                <a:cs typeface="Courier New"/>
                <a:sym typeface="Courier New"/>
              </a:rPr>
              <a:t>react-use-gesture – mouse/touch gestures</a:t>
            </a:r>
            <a:endParaRPr b="1" sz="1000">
              <a:latin typeface="Courier New"/>
              <a:ea typeface="Courier New"/>
              <a:cs typeface="Courier New"/>
              <a:sym typeface="Courier New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</a:pPr>
            <a:r>
              <a:rPr b="1" lang="ru" sz="1000" u="sng">
                <a:latin typeface="Courier New"/>
                <a:ea typeface="Courier New"/>
                <a:cs typeface="Courier New"/>
                <a:sym typeface="Courier New"/>
              </a:rPr>
              <a:t>leva </a:t>
            </a:r>
            <a:r>
              <a:rPr b="1" lang="ru" sz="1000">
                <a:latin typeface="Courier New"/>
                <a:ea typeface="Courier New"/>
                <a:cs typeface="Courier New"/>
                <a:sym typeface="Courier New"/>
              </a:rPr>
              <a:t>– create GUI controls in seconds</a:t>
            </a:r>
            <a:endParaRPr/>
          </a:p>
        </p:txBody>
      </p:sp>
      <p:pic>
        <p:nvPicPr>
          <p:cNvPr id="207" name="Google Shape;20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9750" y="0"/>
            <a:ext cx="35342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0"/>
          <p:cNvSpPr txBox="1"/>
          <p:nvPr/>
        </p:nvSpPr>
        <p:spPr>
          <a:xfrm>
            <a:off x="397900" y="3945350"/>
            <a:ext cx="4077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latin typeface="Amatic SC"/>
                <a:ea typeface="Amatic SC"/>
                <a:cs typeface="Amatic SC"/>
                <a:sym typeface="Amatic SC"/>
              </a:rPr>
              <a:t>EXAMPLE</a:t>
            </a:r>
            <a:endParaRPr b="1" sz="2100">
              <a:latin typeface="Amatic SC"/>
              <a:ea typeface="Amatic SC"/>
              <a:cs typeface="Amatic SC"/>
              <a:sym typeface="Amatic SC"/>
            </a:endParaRPr>
          </a:p>
          <a:p>
            <a:pPr indent="-266700" lvl="0" marL="457200" rtl="0" algn="l">
              <a:spcBef>
                <a:spcPts val="0"/>
              </a:spcBef>
              <a:spcAft>
                <a:spcPts val="0"/>
              </a:spcAft>
              <a:buSzPts val="600"/>
              <a:buFont typeface="Amatic SC"/>
              <a:buChar char="●"/>
            </a:pPr>
            <a:r>
              <a:rPr lang="ru" sz="1800" u="sng">
                <a:solidFill>
                  <a:schemeClr val="hlink"/>
                </a:solidFill>
                <a:latin typeface="Amatic SC"/>
                <a:ea typeface="Amatic SC"/>
                <a:cs typeface="Amatic SC"/>
                <a:sym typeface="Amatic SC"/>
                <a:hlinkClick r:id="rId4"/>
              </a:rPr>
              <a:t>SHADER CUBE</a:t>
            </a:r>
            <a:endParaRPr sz="600">
              <a:latin typeface="Amatic SC"/>
              <a:ea typeface="Amatic SC"/>
              <a:cs typeface="Amatic SC"/>
              <a:sym typeface="Amatic SC"/>
            </a:endParaRPr>
          </a:p>
          <a:p>
            <a:pPr indent="-266700" lvl="0" marL="457200" rtl="0" algn="l">
              <a:spcBef>
                <a:spcPts val="0"/>
              </a:spcBef>
              <a:spcAft>
                <a:spcPts val="0"/>
              </a:spcAft>
              <a:buSzPts val="600"/>
              <a:buFont typeface="Amatic SC"/>
              <a:buChar char="●"/>
            </a:pPr>
            <a:r>
              <a:rPr lang="ru" sz="2100" u="sng">
                <a:solidFill>
                  <a:schemeClr val="hlink"/>
                </a:solidFill>
                <a:latin typeface="Amatic SC"/>
                <a:ea typeface="Amatic SC"/>
                <a:cs typeface="Amatic SC"/>
                <a:sym typeface="Amatic SC"/>
                <a:hlinkClick r:id="rId5"/>
              </a:rPr>
              <a:t>SITE FROM THE FUTURE</a:t>
            </a:r>
            <a:endParaRPr sz="600"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1"/>
          <p:cNvSpPr txBox="1"/>
          <p:nvPr>
            <p:ph type="title"/>
          </p:nvPr>
        </p:nvSpPr>
        <p:spPr>
          <a:xfrm>
            <a:off x="577263" y="-40175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REACT-THREE/DREI</a:t>
            </a:r>
            <a:endParaRPr/>
          </a:p>
        </p:txBody>
      </p:sp>
      <p:pic>
        <p:nvPicPr>
          <p:cNvPr id="214" name="Google Shape;214;p31"/>
          <p:cNvPicPr preferRelativeResize="0"/>
          <p:nvPr/>
        </p:nvPicPr>
        <p:blipFill rotWithShape="1">
          <a:blip r:embed="rId3">
            <a:alphaModFix/>
          </a:blip>
          <a:srcRect b="9877" l="0" r="0" t="0"/>
          <a:stretch/>
        </p:blipFill>
        <p:spPr>
          <a:xfrm>
            <a:off x="5661550" y="0"/>
            <a:ext cx="348245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7263" y="715525"/>
            <a:ext cx="3792175" cy="4028325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31"/>
          <p:cNvSpPr txBox="1"/>
          <p:nvPr/>
        </p:nvSpPr>
        <p:spPr>
          <a:xfrm>
            <a:off x="494100" y="4588425"/>
            <a:ext cx="40779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 u="sng">
                <a:solidFill>
                  <a:schemeClr val="hlink"/>
                </a:solidFill>
                <a:latin typeface="Amatic SC"/>
                <a:ea typeface="Amatic SC"/>
                <a:cs typeface="Amatic SC"/>
                <a:sym typeface="Amatic SC"/>
                <a:hlinkClick r:id="rId5"/>
              </a:rPr>
              <a:t>DOCUMENTATIONS</a:t>
            </a:r>
            <a:endParaRPr sz="5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 компании</a:t>
            </a:r>
            <a:endParaRPr/>
          </a:p>
        </p:txBody>
      </p:sp>
      <p:sp>
        <p:nvSpPr>
          <p:cNvPr id="64" name="Google Shape;64;p14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100"/>
              </a:spcBef>
              <a:spcAft>
                <a:spcPts val="0"/>
              </a:spcAft>
              <a:buNone/>
            </a:pPr>
            <a:r>
              <a:rPr lang="ru" sz="1850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Мы занимаемся разработкой высокотехнологичных порталов и интегрированных веб–систем, нацеленных на автоматизацию вашего бизнеса.</a:t>
            </a:r>
            <a:endParaRPr sz="1850">
              <a:solidFill>
                <a:srgbClr val="00000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100"/>
              </a:spcBef>
              <a:spcAft>
                <a:spcPts val="1100"/>
              </a:spcAft>
              <a:buNone/>
            </a:pPr>
            <a:r>
              <a:rPr lang="ru" sz="1850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Наша работа – это сочетание консалтинговой экспертизы, технологических компетенций, опыта в области дизайна и проектирования интерфейсов.</a:t>
            </a:r>
            <a:endParaRPr sz="25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2"/>
          <p:cNvSpPr txBox="1"/>
          <p:nvPr>
            <p:ph idx="1" type="body"/>
          </p:nvPr>
        </p:nvSpPr>
        <p:spPr>
          <a:xfrm>
            <a:off x="494100" y="403550"/>
            <a:ext cx="2473500" cy="700800"/>
          </a:xfrm>
          <a:prstGeom prst="rect">
            <a:avLst/>
          </a:prstGeom>
          <a:solidFill>
            <a:schemeClr val="lt2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Пример простой 3D игры</a:t>
            </a:r>
            <a:endParaRPr/>
          </a:p>
        </p:txBody>
      </p:sp>
      <p:sp>
        <p:nvSpPr>
          <p:cNvPr id="222" name="Google Shape;222;p32"/>
          <p:cNvSpPr txBox="1"/>
          <p:nvPr/>
        </p:nvSpPr>
        <p:spPr>
          <a:xfrm>
            <a:off x="494100" y="4588425"/>
            <a:ext cx="40779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 u="sng">
                <a:solidFill>
                  <a:schemeClr val="hlink"/>
                </a:solidFill>
                <a:latin typeface="Amatic SC"/>
                <a:ea typeface="Amatic SC"/>
                <a:cs typeface="Amatic SC"/>
                <a:sym typeface="Amatic SC"/>
                <a:hlinkClick r:id="rId3"/>
              </a:rPr>
              <a:t>example</a:t>
            </a:r>
            <a:endParaRPr sz="5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223" name="Google Shape;223;p32"/>
          <p:cNvPicPr preferRelativeResize="0"/>
          <p:nvPr/>
        </p:nvPicPr>
        <p:blipFill rotWithShape="1">
          <a:blip r:embed="rId4">
            <a:alphaModFix/>
          </a:blip>
          <a:srcRect b="0" l="0" r="0" t="4689"/>
          <a:stretch/>
        </p:blipFill>
        <p:spPr>
          <a:xfrm>
            <a:off x="4817325" y="0"/>
            <a:ext cx="43266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2"/>
          <p:cNvSpPr txBox="1"/>
          <p:nvPr/>
        </p:nvSpPr>
        <p:spPr>
          <a:xfrm>
            <a:off x="494100" y="1864050"/>
            <a:ext cx="37077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SzPts val="900"/>
              <a:buFont typeface="Source Code Pro"/>
              <a:buChar char="●"/>
            </a:pPr>
            <a:r>
              <a:rPr b="1" lang="ru" sz="18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симуляция физики</a:t>
            </a:r>
            <a:endParaRPr b="1" sz="1800">
              <a:solidFill>
                <a:schemeClr val="accent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matic SC"/>
              <a:buChar char="●"/>
            </a:pPr>
            <a:r>
              <a:rPr b="1" lang="ru" sz="18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система перемещения в пространстве </a:t>
            </a:r>
            <a:endParaRPr b="1" sz="1800">
              <a:solidFill>
                <a:schemeClr val="accent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matic SC"/>
              <a:buChar char="●"/>
            </a:pPr>
            <a:r>
              <a:rPr b="1" lang="ru" sz="18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интересные решения по созданию UI</a:t>
            </a:r>
            <a:endParaRPr b="1" sz="900">
              <a:solidFill>
                <a:schemeClr val="accen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3"/>
        </a:solid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3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Насколько сложно сделать из 3D приложения VR</a:t>
            </a:r>
            <a:endParaRPr/>
          </a:p>
        </p:txBody>
      </p:sp>
      <p:pic>
        <p:nvPicPr>
          <p:cNvPr id="230" name="Google Shape;23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9632" y="526350"/>
            <a:ext cx="4053167" cy="4090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4"/>
          <p:cNvSpPr txBox="1"/>
          <p:nvPr>
            <p:ph type="title"/>
          </p:nvPr>
        </p:nvSpPr>
        <p:spPr>
          <a:xfrm>
            <a:off x="490250" y="266425"/>
            <a:ext cx="4919700" cy="119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@react-three/xr</a:t>
            </a:r>
            <a:endParaRPr/>
          </a:p>
        </p:txBody>
      </p:sp>
      <p:pic>
        <p:nvPicPr>
          <p:cNvPr id="236" name="Google Shape;23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13750" y="2380350"/>
            <a:ext cx="2730251" cy="2763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13750" y="0"/>
            <a:ext cx="2730250" cy="273025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4"/>
          <p:cNvSpPr txBox="1"/>
          <p:nvPr/>
        </p:nvSpPr>
        <p:spPr>
          <a:xfrm>
            <a:off x="629050" y="1665150"/>
            <a:ext cx="478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239" name="Google Shape;239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9050" y="1704975"/>
            <a:ext cx="4200525" cy="173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5"/>
          <p:cNvSpPr txBox="1"/>
          <p:nvPr>
            <p:ph type="title"/>
          </p:nvPr>
        </p:nvSpPr>
        <p:spPr>
          <a:xfrm>
            <a:off x="265500" y="569850"/>
            <a:ext cx="4045200" cy="82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4400"/>
              <a:t>@react-three/cannon</a:t>
            </a:r>
            <a:endParaRPr sz="4400"/>
          </a:p>
        </p:txBody>
      </p:sp>
      <p:sp>
        <p:nvSpPr>
          <p:cNvPr id="245" name="Google Shape;245;p35"/>
          <p:cNvSpPr txBox="1"/>
          <p:nvPr>
            <p:ph idx="1" type="subTitle"/>
          </p:nvPr>
        </p:nvSpPr>
        <p:spPr>
          <a:xfrm>
            <a:off x="494100" y="3023900"/>
            <a:ext cx="32721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300"/>
              </a:spcBef>
              <a:spcAft>
                <a:spcPts val="1200"/>
              </a:spcAft>
              <a:buNone/>
            </a:pPr>
            <a:r>
              <a:rPr b="1" lang="ru" sz="12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cannon-es</a:t>
            </a:r>
            <a:r>
              <a:rPr lang="ru" sz="12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— это легкий и простой в использовании 3D-физический движок для Интернета. Он вдохновлен простым API three.js и основан на </a:t>
            </a:r>
            <a:r>
              <a:rPr lang="ru" sz="1200">
                <a:solidFill>
                  <a:schemeClr val="hlink"/>
                </a:solidFill>
                <a:highlight>
                  <a:srgbClr val="FFFFFF"/>
                </a:highlight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/>
              </a:rPr>
              <a:t>ammo.js </a:t>
            </a:r>
            <a:r>
              <a:rPr lang="ru" sz="1200">
                <a:solidFill>
                  <a:schemeClr val="hlink"/>
                </a:solidFill>
                <a:highlight>
                  <a:srgbClr val="FFFFFF"/>
                </a:highlight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4"/>
              </a:rPr>
              <a:t>и</a:t>
            </a:r>
            <a:r>
              <a:rPr lang="ru" sz="12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физическом </a:t>
            </a:r>
            <a:r>
              <a:rPr lang="ru" sz="1200">
                <a:solidFill>
                  <a:schemeClr val="hlink"/>
                </a:solidFill>
                <a:highlight>
                  <a:srgbClr val="FFFFFF"/>
                </a:highlight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5"/>
              </a:rPr>
              <a:t>движке Bullet</a:t>
            </a:r>
            <a:r>
              <a:rPr lang="ru" sz="12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.</a:t>
            </a:r>
            <a:endParaRPr/>
          </a:p>
        </p:txBody>
      </p:sp>
      <p:sp>
        <p:nvSpPr>
          <p:cNvPr id="246" name="Google Shape;246;p35"/>
          <p:cNvSpPr txBox="1"/>
          <p:nvPr/>
        </p:nvSpPr>
        <p:spPr>
          <a:xfrm>
            <a:off x="494100" y="4588425"/>
            <a:ext cx="40779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 u="sng">
                <a:solidFill>
                  <a:schemeClr val="hlink"/>
                </a:solidFill>
                <a:latin typeface="Amatic SC"/>
                <a:ea typeface="Amatic SC"/>
                <a:cs typeface="Amatic SC"/>
                <a:sym typeface="Amatic SC"/>
                <a:hlinkClick r:id="rId6"/>
              </a:rPr>
              <a:t>example</a:t>
            </a:r>
            <a:endParaRPr sz="5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247" name="Google Shape;247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71996" y="0"/>
            <a:ext cx="187635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5"/>
          <p:cNvSpPr/>
          <p:nvPr/>
        </p:nvSpPr>
        <p:spPr>
          <a:xfrm>
            <a:off x="2027800" y="1642950"/>
            <a:ext cx="296100" cy="11133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9" name="Google Shape;249;p35"/>
          <p:cNvPicPr preferRelativeResize="0"/>
          <p:nvPr/>
        </p:nvPicPr>
        <p:blipFill rotWithShape="1">
          <a:blip r:embed="rId8">
            <a:alphaModFix/>
          </a:blip>
          <a:srcRect b="22498" l="0" r="0" t="0"/>
          <a:stretch/>
        </p:blipFill>
        <p:spPr>
          <a:xfrm>
            <a:off x="6448350" y="0"/>
            <a:ext cx="279515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6"/>
          <p:cNvSpPr txBox="1"/>
          <p:nvPr>
            <p:ph type="title"/>
          </p:nvPr>
        </p:nvSpPr>
        <p:spPr>
          <a:xfrm>
            <a:off x="2391450" y="584900"/>
            <a:ext cx="4361100" cy="89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ВРЕМЯ ДЕМО</a:t>
            </a:r>
            <a:endParaRPr/>
          </a:p>
        </p:txBody>
      </p:sp>
      <p:sp>
        <p:nvSpPr>
          <p:cNvPr id="255" name="Google Shape;255;p36"/>
          <p:cNvSpPr txBox="1"/>
          <p:nvPr>
            <p:ph type="title"/>
          </p:nvPr>
        </p:nvSpPr>
        <p:spPr>
          <a:xfrm>
            <a:off x="2391450" y="2121900"/>
            <a:ext cx="4361100" cy="89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</a:t>
            </a:r>
            <a:endParaRPr/>
          </a:p>
        </p:txBody>
      </p:sp>
      <p:sp>
        <p:nvSpPr>
          <p:cNvPr id="256" name="Google Shape;256;p36"/>
          <p:cNvSpPr txBox="1"/>
          <p:nvPr>
            <p:ph type="title"/>
          </p:nvPr>
        </p:nvSpPr>
        <p:spPr>
          <a:xfrm>
            <a:off x="2391450" y="3658900"/>
            <a:ext cx="4361100" cy="89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вопросиков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7"/>
          <p:cNvSpPr txBox="1"/>
          <p:nvPr>
            <p:ph type="title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EXIT  VR</a:t>
            </a:r>
            <a:endParaRPr/>
          </a:p>
        </p:txBody>
      </p:sp>
      <p:sp>
        <p:nvSpPr>
          <p:cNvPr id="262" name="Google Shape;262;p37"/>
          <p:cNvSpPr txBox="1"/>
          <p:nvPr>
            <p:ph idx="1" type="body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6000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rPr>
              <a:t>спасибо за внимание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5"/>
          <p:cNvPicPr preferRelativeResize="0"/>
          <p:nvPr/>
        </p:nvPicPr>
        <p:blipFill rotWithShape="1">
          <a:blip r:embed="rId3">
            <a:alphaModFix/>
          </a:blip>
          <a:srcRect b="0" l="7249" r="29209" t="0"/>
          <a:stretch/>
        </p:blipFill>
        <p:spPr>
          <a:xfrm>
            <a:off x="0" y="-300"/>
            <a:ext cx="9144003" cy="5143801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 txBox="1"/>
          <p:nvPr>
            <p:ph type="title"/>
          </p:nvPr>
        </p:nvSpPr>
        <p:spPr>
          <a:xfrm>
            <a:off x="0" y="-25"/>
            <a:ext cx="36783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Автор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ru"/>
              <a:t>Пухов Павел Павлович</a:t>
            </a:r>
            <a:endParaRPr b="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ru" sz="2000"/>
              <a:t>“человек с самым добрым лицом в мире”</a:t>
            </a:r>
            <a:endParaRPr b="0" sz="20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>
            <a:off x="265500" y="207225"/>
            <a:ext cx="4045200" cy="166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ru" sz="4800"/>
              <a:t>ВСЕЛЕННАЯ ТРЕУГОЛЬНИКОВ</a:t>
            </a:r>
            <a:endParaRPr sz="6100"/>
          </a:p>
        </p:txBody>
      </p:sp>
      <p:sp>
        <p:nvSpPr>
          <p:cNvPr id="76" name="Google Shape;76;p16"/>
          <p:cNvSpPr txBox="1"/>
          <p:nvPr>
            <p:ph idx="1" type="subTitle"/>
          </p:nvPr>
        </p:nvSpPr>
        <p:spPr>
          <a:xfrm>
            <a:off x="265500" y="2051498"/>
            <a:ext cx="4045200" cy="73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11 лет рисуем треугольники и закрашиваем пиксели</a:t>
            </a:r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1996" y="0"/>
            <a:ext cx="4572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6"/>
          <p:cNvSpPr txBox="1"/>
          <p:nvPr/>
        </p:nvSpPr>
        <p:spPr>
          <a:xfrm>
            <a:off x="510625" y="2760475"/>
            <a:ext cx="3315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5500" y="2866213"/>
            <a:ext cx="1275924" cy="1275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4126" y="3083326"/>
            <a:ext cx="2192071" cy="9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5500" y="4217962"/>
            <a:ext cx="1811099" cy="52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16525" y="3999325"/>
            <a:ext cx="2206016" cy="96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/>
          <p:nvPr>
            <p:ph type="title"/>
          </p:nvPr>
        </p:nvSpPr>
        <p:spPr>
          <a:xfrm>
            <a:off x="321925" y="2349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GLSL</a:t>
            </a:r>
            <a:endParaRPr/>
          </a:p>
        </p:txBody>
      </p:sp>
      <p:sp>
        <p:nvSpPr>
          <p:cNvPr id="88" name="Google Shape;88;p17"/>
          <p:cNvSpPr txBox="1"/>
          <p:nvPr>
            <p:ph idx="1" type="subTitle"/>
          </p:nvPr>
        </p:nvSpPr>
        <p:spPr>
          <a:xfrm>
            <a:off x="636900" y="2017750"/>
            <a:ext cx="3681900" cy="23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5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Graphics Library Shader Language</a:t>
            </a:r>
            <a:endParaRPr sz="125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5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5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5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Язык высокого уровня для </a:t>
            </a:r>
            <a:r>
              <a:rPr lang="ru" sz="1250">
                <a:solidFill>
                  <a:srgbClr val="0645AD"/>
                </a:solidFill>
                <a:highlight>
                  <a:srgbClr val="FFFFFF"/>
                </a:highlight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программирования</a:t>
            </a:r>
            <a:r>
              <a:rPr lang="ru" sz="125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" sz="1250">
                <a:solidFill>
                  <a:srgbClr val="0645AD"/>
                </a:solidFill>
                <a:highlight>
                  <a:srgbClr val="FFFFFF"/>
                </a:highlight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шейдеров</a:t>
            </a:r>
            <a:r>
              <a:rPr lang="ru" sz="125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. </a:t>
            </a:r>
            <a:endParaRPr sz="125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25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Разработан для выполнения математики, которая обычно требуется для выполнения </a:t>
            </a:r>
            <a:r>
              <a:rPr lang="ru" sz="1250">
                <a:solidFill>
                  <a:srgbClr val="0645AD"/>
                </a:solidFill>
                <a:highlight>
                  <a:srgbClr val="FFFFFF"/>
                </a:highlight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растеризации</a:t>
            </a:r>
            <a:r>
              <a:rPr lang="ru" sz="125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графики.</a:t>
            </a:r>
            <a:endParaRPr sz="2000">
              <a:solidFill>
                <a:schemeClr val="accent1"/>
              </a:solidFill>
              <a:highlight>
                <a:schemeClr val="lt1"/>
              </a:highlight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7"/>
          <p:cNvSpPr txBox="1"/>
          <p:nvPr>
            <p:ph idx="2" type="body"/>
          </p:nvPr>
        </p:nvSpPr>
        <p:spPr>
          <a:xfrm>
            <a:off x="49247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5400">
                <a:latin typeface="Amatic SC"/>
                <a:ea typeface="Amatic SC"/>
                <a:cs typeface="Amatic SC"/>
                <a:sym typeface="Amatic SC"/>
              </a:rPr>
              <a:t>СТРОГО ТИПИЗИРОВАННЫЙ</a:t>
            </a:r>
            <a:endParaRPr b="1" sz="5400"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5400">
                <a:latin typeface="Amatic SC"/>
                <a:ea typeface="Amatic SC"/>
                <a:cs typeface="Amatic SC"/>
                <a:sym typeface="Amatic SC"/>
              </a:rPr>
              <a:t>КОМПИЛИРУЕМЫЙ</a:t>
            </a:r>
            <a:endParaRPr b="1" sz="5400"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/>
          <p:nvPr>
            <p:ph type="title"/>
          </p:nvPr>
        </p:nvSpPr>
        <p:spPr>
          <a:xfrm>
            <a:off x="386650" y="230325"/>
            <a:ext cx="4719900" cy="204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5300"/>
              <a:t>Насколько хорошо вы знакомы с HTML</a:t>
            </a:r>
            <a:endParaRPr sz="5300"/>
          </a:p>
        </p:txBody>
      </p:sp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650" y="2383725"/>
            <a:ext cx="4953000" cy="225742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8"/>
          <p:cNvSpPr/>
          <p:nvPr/>
        </p:nvSpPr>
        <p:spPr>
          <a:xfrm>
            <a:off x="5339650" y="0"/>
            <a:ext cx="140700" cy="5143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8"/>
          <p:cNvSpPr txBox="1"/>
          <p:nvPr/>
        </p:nvSpPr>
        <p:spPr>
          <a:xfrm>
            <a:off x="5742950" y="303425"/>
            <a:ext cx="30786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53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 MIME TYPES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98" name="Google Shape;98;p18"/>
          <p:cNvSpPr txBox="1"/>
          <p:nvPr/>
        </p:nvSpPr>
        <p:spPr>
          <a:xfrm>
            <a:off x="5839100" y="1591150"/>
            <a:ext cx="2886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Дискретные</a:t>
            </a:r>
            <a:endParaRPr sz="1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99" name="Google Shape;99;p18"/>
          <p:cNvSpPr txBox="1"/>
          <p:nvPr/>
        </p:nvSpPr>
        <p:spPr>
          <a:xfrm>
            <a:off x="6146300" y="3459850"/>
            <a:ext cx="2271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Составные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100" name="Google Shape;10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19400" y="2464125"/>
            <a:ext cx="680375" cy="68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42063" y="2464125"/>
            <a:ext cx="680375" cy="68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45025" y="2464125"/>
            <a:ext cx="680375" cy="68037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8"/>
          <p:cNvSpPr txBox="1"/>
          <p:nvPr/>
        </p:nvSpPr>
        <p:spPr>
          <a:xfrm>
            <a:off x="5597300" y="4198750"/>
            <a:ext cx="33699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21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*много слов*</a:t>
            </a:r>
            <a:endParaRPr i="1" sz="1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 txBox="1"/>
          <p:nvPr>
            <p:ph type="title"/>
          </p:nvPr>
        </p:nvSpPr>
        <p:spPr>
          <a:xfrm>
            <a:off x="490250" y="341350"/>
            <a:ext cx="5618700" cy="116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WEBPACK &amp; RAW-LOADER</a:t>
            </a:r>
            <a:endParaRPr/>
          </a:p>
        </p:txBody>
      </p:sp>
      <p:pic>
        <p:nvPicPr>
          <p:cNvPr id="109" name="Google Shape;10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4550" y="341350"/>
            <a:ext cx="3067050" cy="223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625" y="1807750"/>
            <a:ext cx="5281901" cy="65008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9"/>
          <p:cNvSpPr txBox="1"/>
          <p:nvPr>
            <p:ph type="title"/>
          </p:nvPr>
        </p:nvSpPr>
        <p:spPr>
          <a:xfrm>
            <a:off x="523625" y="2794922"/>
            <a:ext cx="1812600" cy="48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/>
              <a:t>webGL-utils</a:t>
            </a:r>
            <a:endParaRPr sz="3600"/>
          </a:p>
        </p:txBody>
      </p:sp>
      <p:pic>
        <p:nvPicPr>
          <p:cNvPr id="112" name="Google Shape;11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3623" y="3335873"/>
            <a:ext cx="5858075" cy="170022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9"/>
          <p:cNvSpPr/>
          <p:nvPr/>
        </p:nvSpPr>
        <p:spPr>
          <a:xfrm>
            <a:off x="100" y="2665275"/>
            <a:ext cx="9144000" cy="7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/>
          <p:nvPr>
            <p:ph type="title"/>
          </p:nvPr>
        </p:nvSpPr>
        <p:spPr>
          <a:xfrm>
            <a:off x="4877475" y="296900"/>
            <a:ext cx="3981900" cy="6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/>
              <a:t>VERTEX SHADER</a:t>
            </a:r>
            <a:endParaRPr sz="3600"/>
          </a:p>
        </p:txBody>
      </p:sp>
      <p:sp>
        <p:nvSpPr>
          <p:cNvPr id="119" name="Google Shape;119;p20"/>
          <p:cNvSpPr txBox="1"/>
          <p:nvPr>
            <p:ph idx="1" type="body"/>
          </p:nvPr>
        </p:nvSpPr>
        <p:spPr>
          <a:xfrm>
            <a:off x="4877450" y="1260825"/>
            <a:ext cx="3981900" cy="306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/>
              <a:t>       ВЕРШИННЫЕ ШЕЙДЕРЫ</a:t>
            </a:r>
            <a:endParaRPr b="1" sz="1600"/>
          </a:p>
          <a:p>
            <a:pPr indent="45720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/>
              <a:t>    = </a:t>
            </a:r>
            <a:endParaRPr b="1" sz="1600"/>
          </a:p>
          <a:p>
            <a:pPr indent="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/>
              <a:t>    ПРОГРАММЫ</a:t>
            </a:r>
            <a:endParaRPr b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ru" sz="1600"/>
              <a:t>выполняются на прямую на видеочипах 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ru" sz="1600"/>
              <a:t>производят математические операции с вершинами 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ru" sz="1600"/>
              <a:t>T&amp;L (</a:t>
            </a:r>
            <a:r>
              <a:rPr lang="ru" sz="1600"/>
              <a:t>transform</a:t>
            </a:r>
            <a:r>
              <a:rPr lang="ru" sz="1600"/>
              <a:t> and light</a:t>
            </a:r>
            <a:r>
              <a:rPr lang="ru" sz="1600"/>
              <a:t>)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ru" sz="1600"/>
              <a:t>Texture coordinate UV</a:t>
            </a:r>
            <a:endParaRPr sz="1600"/>
          </a:p>
        </p:txBody>
      </p:sp>
      <p:pic>
        <p:nvPicPr>
          <p:cNvPr id="120" name="Google Shape;12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4963" y="296900"/>
            <a:ext cx="2202475" cy="165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0"/>
          <p:cNvSpPr txBox="1"/>
          <p:nvPr/>
        </p:nvSpPr>
        <p:spPr>
          <a:xfrm>
            <a:off x="816250" y="1952400"/>
            <a:ext cx="2876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мы просто точки в пространстве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122" name="Google Shape;12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3100" y="2365975"/>
            <a:ext cx="2022999" cy="2022999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0"/>
          <p:cNvSpPr txBox="1"/>
          <p:nvPr/>
        </p:nvSpPr>
        <p:spPr>
          <a:xfrm>
            <a:off x="1153450" y="4388975"/>
            <a:ext cx="22023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а мы кое что сложнее</a:t>
            </a:r>
            <a:r>
              <a:rPr lang="ru" sz="20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…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24" name="Google Shape;124;p20"/>
          <p:cNvSpPr/>
          <p:nvPr/>
        </p:nvSpPr>
        <p:spPr>
          <a:xfrm>
            <a:off x="4196400" y="0"/>
            <a:ext cx="177600" cy="5143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1"/>
          <p:cNvSpPr txBox="1"/>
          <p:nvPr>
            <p:ph type="title"/>
          </p:nvPr>
        </p:nvSpPr>
        <p:spPr>
          <a:xfrm>
            <a:off x="466650" y="430125"/>
            <a:ext cx="3981900" cy="6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/>
              <a:t>PIXELS</a:t>
            </a:r>
            <a:r>
              <a:rPr lang="ru" sz="3600"/>
              <a:t> SHADER</a:t>
            </a:r>
            <a:endParaRPr sz="3600"/>
          </a:p>
        </p:txBody>
      </p:sp>
      <p:sp>
        <p:nvSpPr>
          <p:cNvPr id="130" name="Google Shape;130;p21"/>
          <p:cNvSpPr txBox="1"/>
          <p:nvPr>
            <p:ph idx="1" type="body"/>
          </p:nvPr>
        </p:nvSpPr>
        <p:spPr>
          <a:xfrm>
            <a:off x="466650" y="1216425"/>
            <a:ext cx="3981900" cy="383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/>
              <a:t>       ФРАГМЕНТНЫЕ ШЕЙДЕРЫ</a:t>
            </a:r>
            <a:endParaRPr b="1" sz="1600"/>
          </a:p>
          <a:p>
            <a:pPr indent="45720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/>
              <a:t>    = </a:t>
            </a:r>
            <a:endParaRPr b="1" sz="1600"/>
          </a:p>
          <a:p>
            <a:pPr indent="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/>
              <a:t>    ПРОГРАММЫ</a:t>
            </a:r>
            <a:endParaRPr b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ru" sz="1600"/>
              <a:t>выполняются на прямую на видеочипах</a:t>
            </a:r>
            <a:r>
              <a:rPr lang="ru" sz="1600"/>
              <a:t> во время растеризации для каждого пикселя изображения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ru" sz="1600"/>
              <a:t>производят выборку из текстур и\или математические операции над цветом и значением глубины (Z-buffer) пикселей</a:t>
            </a:r>
            <a:endParaRPr sz="1600"/>
          </a:p>
        </p:txBody>
      </p:sp>
      <p:pic>
        <p:nvPicPr>
          <p:cNvPr id="131" name="Google Shape;131;p21"/>
          <p:cNvPicPr preferRelativeResize="0"/>
          <p:nvPr/>
        </p:nvPicPr>
        <p:blipFill rotWithShape="1">
          <a:blip r:embed="rId3">
            <a:alphaModFix/>
          </a:blip>
          <a:srcRect b="-6389" l="0" r="0" t="6390"/>
          <a:stretch/>
        </p:blipFill>
        <p:spPr>
          <a:xfrm>
            <a:off x="4917675" y="-129000"/>
            <a:ext cx="4266639" cy="277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47000" y="2032550"/>
            <a:ext cx="2727351" cy="2727351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1"/>
          <p:cNvSpPr/>
          <p:nvPr/>
        </p:nvSpPr>
        <p:spPr>
          <a:xfrm>
            <a:off x="4529425" y="0"/>
            <a:ext cx="177600" cy="5143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